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sldIdLst>
    <p:sldId id="256" r:id="rId2"/>
    <p:sldId id="274" r:id="rId3"/>
    <p:sldId id="275" r:id="rId4"/>
    <p:sldId id="276" r:id="rId5"/>
    <p:sldId id="277" r:id="rId6"/>
    <p:sldId id="258" r:id="rId7"/>
    <p:sldId id="278" r:id="rId8"/>
    <p:sldId id="259" r:id="rId9"/>
    <p:sldId id="261" r:id="rId10"/>
    <p:sldId id="263" r:id="rId11"/>
    <p:sldId id="265" r:id="rId12"/>
    <p:sldId id="266" r:id="rId13"/>
    <p:sldId id="268" r:id="rId14"/>
    <p:sldId id="270" r:id="rId15"/>
    <p:sldId id="271" r:id="rId16"/>
    <p:sldId id="272" r:id="rId17"/>
    <p:sldId id="279" r:id="rId18"/>
    <p:sldId id="280" r:id="rId19"/>
    <p:sldId id="281" r:id="rId20"/>
    <p:sldId id="282" r:id="rId21"/>
    <p:sldId id="27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BFFB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7476888" y="407380"/>
            <a:ext cx="1751451" cy="131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png.pngtree.com/png-vector/20190115/ourlarge/pngtree-mothers-day-mother-and-daughter-mother-and-child-hand-painted-png-image_334270.jpg"/>
          <p:cNvPicPr>
            <a:picLocks noChangeAspect="1" noChangeArrowheads="1"/>
          </p:cNvPicPr>
          <p:nvPr userDrawn="1"/>
        </p:nvPicPr>
        <p:blipFill>
          <a:blip r:embed="rId3" cstate="screen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338077" y="4329456"/>
            <a:ext cx="1520177" cy="2026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2.freepng.ru/20180707/sv/kisspng-mother-child-5b40870789fac3.8786021715309555275652.jpg"/>
          <p:cNvPicPr>
            <a:picLocks noChangeAspect="1" noChangeArrowheads="1"/>
          </p:cNvPicPr>
          <p:nvPr userDrawn="1"/>
        </p:nvPicPr>
        <p:blipFill>
          <a:blip r:embed="rId4" cstate="screen">
            <a:clrChange>
              <a:clrFrom>
                <a:srgbClr val="FBFAF8"/>
              </a:clrFrom>
              <a:clrTo>
                <a:srgbClr val="FBFAF8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7616363" y="543960"/>
            <a:ext cx="1143687" cy="1524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7518166" y="4695703"/>
            <a:ext cx="1491241" cy="198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s://png.pngtree.com/png-clipart/20190120/ourlarge/pngtree-maternal-love-family-mom-mother-png-image_499119.jpg"/>
          <p:cNvPicPr>
            <a:picLocks noChangeAspect="1" noChangeArrowheads="1"/>
          </p:cNvPicPr>
          <p:nvPr userDrawn="1"/>
        </p:nvPicPr>
        <p:blipFill rotWithShape="1">
          <a:blip r:embed="rId6" cstate="screen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017105" y="543960"/>
            <a:ext cx="2860079" cy="316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34600" y="4626623"/>
            <a:ext cx="1543051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-84331" y="407380"/>
            <a:ext cx="1751451" cy="1313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Рамка 13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8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10740" t="44716" r="44044"/>
          <a:stretch/>
        </p:blipFill>
        <p:spPr>
          <a:xfrm flipV="1">
            <a:off x="4962432" y="399876"/>
            <a:ext cx="2375645" cy="17145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 rotWithShape="1">
          <a:blip r:embed="rId9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l="21835" t="10518" r="38403" b="49947"/>
          <a:stretch/>
        </p:blipFill>
        <p:spPr>
          <a:xfrm>
            <a:off x="3653297" y="1386033"/>
            <a:ext cx="3227049" cy="189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542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3657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6268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Picture 8" descr="https://png.pngtree.com/png-clipart/20190120/ourlarge/pngtree-maternal-love-family-mom-mother-png-image_499119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34599" y="5435124"/>
            <a:ext cx="1128253" cy="124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flipH="1">
            <a:off x="8072735" y="5435124"/>
            <a:ext cx="936669" cy="1248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-27415" y="350467"/>
            <a:ext cx="1296111" cy="97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playcast.ru/uploads/2019/08/07/27334772.png"/>
          <p:cNvPicPr>
            <a:picLocks noChangeAspect="1" noChangeArrowheads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7875310" y="350467"/>
            <a:ext cx="1296111" cy="972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24020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644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5392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2942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3886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525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3135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649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F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1165F-F315-4CE6-B5E0-29BBEB7C426E}" type="datetimeFigureOut">
              <a:rPr lang="ru-RU" smtClean="0"/>
              <a:pPr/>
              <a:t>26.11.2025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1A6BB-6EBD-416F-BA75-CCA0B939646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208"/>
            </a:avLst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8473438" y="6673338"/>
            <a:ext cx="705642" cy="1615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5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GReverance" pitchFamily="2" charset="0"/>
              </a:rPr>
              <a:t>© </a:t>
            </a:r>
            <a:r>
              <a:rPr lang="ru-RU" sz="450" b="0" dirty="0">
                <a:solidFill>
                  <a:schemeClr val="accent1">
                    <a:lumMod val="20000"/>
                    <a:lumOff val="80000"/>
                  </a:schemeClr>
                </a:solidFill>
                <a:latin typeface="AGReverance" pitchFamily="2" charset="0"/>
              </a:rPr>
              <a:t>Полшкова В.В., </a:t>
            </a:r>
            <a:r>
              <a:rPr lang="ru-RU" sz="450" b="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AGReverance" pitchFamily="2" charset="0"/>
              </a:rPr>
              <a:t>2019</a:t>
            </a:r>
            <a:endParaRPr lang="ru-RU" sz="450" b="0" dirty="0">
              <a:solidFill>
                <a:schemeClr val="accent1">
                  <a:lumMod val="20000"/>
                  <a:lumOff val="80000"/>
                </a:schemeClr>
              </a:solidFill>
              <a:latin typeface="AGReveran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0557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7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565" y="5685127"/>
            <a:ext cx="3771900" cy="798801"/>
          </a:xfrm>
        </p:spPr>
        <p:txBody>
          <a:bodyPr>
            <a:normAutofit/>
          </a:bodyPr>
          <a:lstStyle/>
          <a:p>
            <a:pPr algn="r"/>
            <a:r>
              <a:rPr lang="ru-RU" sz="1600" dirty="0" err="1" smtClean="0"/>
              <a:t>Воспитатель:Шакиева</a:t>
            </a:r>
            <a:r>
              <a:rPr lang="ru-RU" sz="1600" dirty="0" smtClean="0"/>
              <a:t> Л.С.</a:t>
            </a:r>
          </a:p>
          <a:p>
            <a:pPr algn="r"/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56068" y="1197736"/>
            <a:ext cx="7526823" cy="351593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Проект 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ко 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дню 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М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атери </a:t>
            </a: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в первой младшей 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группе «</a:t>
            </a:r>
            <a:r>
              <a:rPr lang="ru-RU" sz="3600" b="1" dirty="0" err="1" smtClean="0">
                <a:solidFill>
                  <a:srgbClr val="C00000"/>
                </a:solidFill>
                <a:latin typeface="Monotype Corsiva" panose="03010101010201010101" pitchFamily="66" charset="0"/>
              </a:rPr>
              <a:t>Бемби</a:t>
            </a:r>
            <a:r>
              <a:rPr lang="ru-RU" sz="3600" b="1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»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r>
              <a:rPr lang="ru-RU" sz="3600" b="1" dirty="0">
                <a:solidFill>
                  <a:srgbClr val="C00000"/>
                </a:solidFill>
                <a:latin typeface="Monotype Corsiva" panose="03010101010201010101" pitchFamily="66" charset="0"/>
              </a:rPr>
              <a:t>«Мамочка милая моя»</a:t>
            </a:r>
            <a: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  <a:t/>
            </a:r>
            <a:br>
              <a:rPr lang="ru-RU" sz="3600" dirty="0">
                <a:solidFill>
                  <a:srgbClr val="C00000"/>
                </a:solidFill>
                <a:latin typeface="Monotype Corsiva" panose="03010101010201010101" pitchFamily="66" charset="0"/>
              </a:rPr>
            </a:br>
            <a:endParaRPr lang="ru-RU" sz="3600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53717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63561" y="462109"/>
            <a:ext cx="3786621" cy="54927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Сюжетно – ролевая игра: «Семья»</a:t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D:\Папки пользователя\Desktop\день матери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18" y="1450428"/>
            <a:ext cx="3331779" cy="3867806"/>
          </a:xfrm>
          <a:prstGeom prst="rect">
            <a:avLst/>
          </a:prstGeom>
          <a:noFill/>
        </p:spPr>
      </p:pic>
      <p:pic>
        <p:nvPicPr>
          <p:cNvPr id="4099" name="Picture 3" descr="D:\Папки пользователя\Desktop\день матери\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55619" y="1439915"/>
            <a:ext cx="3002836" cy="3867809"/>
          </a:xfrm>
          <a:prstGeom prst="rect">
            <a:avLst/>
          </a:prstGeom>
          <a:noFill/>
        </p:spPr>
      </p:pic>
      <p:pic>
        <p:nvPicPr>
          <p:cNvPr id="4100" name="Picture 4" descr="D:\Папки пользователя\Desktop\день матери\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59757" y="1439915"/>
            <a:ext cx="2555621" cy="38888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8799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4831" y="295854"/>
            <a:ext cx="5051714" cy="646256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Просмотр мультфильма: «Мама для мамонтёнка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»</a:t>
            </a:r>
            <a:b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              «Умка»</a:t>
            </a:r>
            <a:endParaRPr lang="ru-RU" sz="1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288473" y="5087068"/>
            <a:ext cx="3380508" cy="1103734"/>
          </a:xfrm>
          <a:prstGeom prst="rect">
            <a:avLst/>
          </a:prstGeom>
        </p:spPr>
      </p:pic>
      <p:pic>
        <p:nvPicPr>
          <p:cNvPr id="5122" name="Picture 2" descr="D:\Папки пользователя\Desktop\день матери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83118" y="1744716"/>
            <a:ext cx="4829084" cy="3074769"/>
          </a:xfrm>
          <a:prstGeom prst="rect">
            <a:avLst/>
          </a:prstGeom>
          <a:noFill/>
        </p:spPr>
      </p:pic>
      <p:pic>
        <p:nvPicPr>
          <p:cNvPr id="5123" name="Picture 3" descr="D:\Папки пользователя\Desktop\день матери\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656" y="1741430"/>
            <a:ext cx="4025462" cy="3093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49059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0161" y="281998"/>
            <a:ext cx="4483677" cy="715529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/>
              <a:t>Рассматривание фотографий: «Наши мамы»</a:t>
            </a:r>
            <a:br>
              <a:rPr lang="ru-RU" sz="1800" dirty="0" smtClean="0"/>
            </a:b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7235904" y="5496673"/>
            <a:ext cx="1326094" cy="1178415"/>
          </a:xfrm>
          <a:prstGeom prst="rect">
            <a:avLst/>
          </a:prstGeom>
        </p:spPr>
      </p:pic>
      <p:pic>
        <p:nvPicPr>
          <p:cNvPr id="3074" name="Picture 2" descr="D:\Папки пользователя\Desktop\день матери\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064" y="873302"/>
            <a:ext cx="2879439" cy="4602823"/>
          </a:xfrm>
          <a:prstGeom prst="rect">
            <a:avLst/>
          </a:prstGeom>
          <a:noFill/>
        </p:spPr>
      </p:pic>
      <p:pic>
        <p:nvPicPr>
          <p:cNvPr id="3075" name="Picture 3" descr="D:\Папки пользователя\Desktop\день матери\3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6230" y="863028"/>
            <a:ext cx="2332233" cy="4602823"/>
          </a:xfrm>
          <a:prstGeom prst="rect">
            <a:avLst/>
          </a:prstGeom>
          <a:noFill/>
        </p:spPr>
      </p:pic>
      <p:pic>
        <p:nvPicPr>
          <p:cNvPr id="3076" name="Picture 4" descr="D:\Папки пользователя\Desktop\день матери\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38463" y="863029"/>
            <a:ext cx="2944187" cy="46130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786259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18979" y="531382"/>
            <a:ext cx="3306041" cy="604692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Лепка «Угощение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мамы»</a:t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D:\Папки пользователя\Desktop\день матери\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119353"/>
            <a:ext cx="7147034" cy="433580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745504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069522" y="295853"/>
            <a:ext cx="4802332" cy="535419"/>
          </a:xfrm>
        </p:spPr>
        <p:txBody>
          <a:bodyPr>
            <a:normAutofit/>
          </a:bodyPr>
          <a:lstStyle/>
          <a:p>
            <a:pPr algn="ctr"/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Аппликация </a:t>
            </a: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«Открытка для мамочки»</a:t>
            </a:r>
            <a:endParaRPr lang="ru-RU" sz="1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673245" y="5015345"/>
            <a:ext cx="1339817" cy="1672524"/>
          </a:xfrm>
          <a:prstGeom prst="rect">
            <a:avLst/>
          </a:prstGeom>
        </p:spPr>
      </p:pic>
      <p:pic>
        <p:nvPicPr>
          <p:cNvPr id="7170" name="Picture 2" descr="D:\Папки пользователя\Desktop\день матери\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759" y="1605554"/>
            <a:ext cx="3279809" cy="3649677"/>
          </a:xfrm>
          <a:prstGeom prst="rect">
            <a:avLst/>
          </a:prstGeom>
          <a:noFill/>
        </p:spPr>
      </p:pic>
      <p:pic>
        <p:nvPicPr>
          <p:cNvPr id="7171" name="Picture 3" descr="D:\Папки пользователя\Desktop\день матери\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6858" y="1602769"/>
            <a:ext cx="2604071" cy="3431568"/>
          </a:xfrm>
          <a:prstGeom prst="rect">
            <a:avLst/>
          </a:prstGeom>
          <a:noFill/>
        </p:spPr>
      </p:pic>
      <p:pic>
        <p:nvPicPr>
          <p:cNvPr id="7172" name="Picture 4" descr="D:\Папки пользователя\Desktop\день матери\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7183" y="1613042"/>
            <a:ext cx="2942155" cy="3698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48871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0286" y="254291"/>
            <a:ext cx="2072987" cy="452292"/>
          </a:xfrm>
        </p:spPr>
        <p:txBody>
          <a:bodyPr>
            <a:normAutofit/>
          </a:bodyPr>
          <a:lstStyle/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Поздравление </a:t>
            </a:r>
            <a:r>
              <a:rPr lang="ru-RU" sz="1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мам</a:t>
            </a:r>
            <a:endParaRPr lang="ru-RU" sz="1800" dirty="0"/>
          </a:p>
        </p:txBody>
      </p:sp>
      <p:pic>
        <p:nvPicPr>
          <p:cNvPr id="1026" name="Picture 2" descr="D:\Папки пользователя\Desktop\день матери\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435" y="830317"/>
            <a:ext cx="2690647" cy="4624552"/>
          </a:xfrm>
          <a:prstGeom prst="rect">
            <a:avLst/>
          </a:prstGeom>
          <a:noFill/>
        </p:spPr>
      </p:pic>
      <p:pic>
        <p:nvPicPr>
          <p:cNvPr id="1027" name="Picture 3" descr="D:\Папки пользователя\Desktop\день матери\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29784" y="830317"/>
            <a:ext cx="2777030" cy="4593021"/>
          </a:xfrm>
          <a:prstGeom prst="rect">
            <a:avLst/>
          </a:prstGeom>
          <a:noFill/>
        </p:spPr>
      </p:pic>
      <p:pic>
        <p:nvPicPr>
          <p:cNvPr id="1028" name="Picture 4" descr="D:\Папки пользователя\Desktop\день матери\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8109" y="840828"/>
            <a:ext cx="3077304" cy="4582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012861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 rot="10800000">
            <a:off x="421240" y="1146658"/>
            <a:ext cx="7808360" cy="394932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10876" y="5371632"/>
            <a:ext cx="3565019" cy="1163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51913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7278" y="667821"/>
            <a:ext cx="7886700" cy="1834527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Прослушивание песни: </a:t>
            </a:r>
            <a:br>
              <a:rPr lang="ru-RU" sz="3600" dirty="0" smtClean="0"/>
            </a:br>
            <a:r>
              <a:rPr lang="ru-RU" sz="3600" dirty="0" smtClean="0"/>
              <a:t>«Мама будь всегда со мною рядом» «Солнечный круг»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D:\Папки пользователя\Desktop\день матери\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146" y="2068978"/>
            <a:ext cx="3243326" cy="3406912"/>
          </a:xfrm>
          <a:prstGeom prst="rect">
            <a:avLst/>
          </a:prstGeom>
          <a:noFill/>
        </p:spPr>
      </p:pic>
      <p:pic>
        <p:nvPicPr>
          <p:cNvPr id="8195" name="Picture 3" descr="D:\Папки пользователя\Desktop\день матери\1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2800" y="2070538"/>
            <a:ext cx="2866774" cy="3415862"/>
          </a:xfrm>
          <a:prstGeom prst="rect">
            <a:avLst/>
          </a:prstGeom>
          <a:noFill/>
        </p:spPr>
      </p:pic>
      <p:pic>
        <p:nvPicPr>
          <p:cNvPr id="8196" name="Picture 4" descr="D:\Папки пользователя\Desktop\день матери\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2124" y="2060028"/>
            <a:ext cx="2795752" cy="3426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295" y="25211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Словесная игра «</a:t>
            </a:r>
            <a:r>
              <a:rPr lang="ru-RU" sz="3600" dirty="0" err="1" smtClean="0"/>
              <a:t>Мамочка,какая</a:t>
            </a:r>
            <a:r>
              <a:rPr lang="ru-RU" sz="3600" dirty="0" smtClean="0"/>
              <a:t>…»</a:t>
            </a:r>
            <a:endParaRPr lang="ru-RU" sz="3600" dirty="0"/>
          </a:p>
        </p:txBody>
      </p:sp>
      <p:pic>
        <p:nvPicPr>
          <p:cNvPr id="9218" name="Picture 2" descr="D:\Папки пользователя\Desktop\день матери\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839" y="1458931"/>
            <a:ext cx="3013786" cy="3976955"/>
          </a:xfrm>
          <a:prstGeom prst="rect">
            <a:avLst/>
          </a:prstGeom>
          <a:noFill/>
        </p:spPr>
      </p:pic>
      <p:pic>
        <p:nvPicPr>
          <p:cNvPr id="9219" name="Picture 3" descr="D:\Папки пользователя\Desktop\день матери\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2594" y="1439917"/>
            <a:ext cx="2921876" cy="4004442"/>
          </a:xfrm>
          <a:prstGeom prst="rect">
            <a:avLst/>
          </a:prstGeom>
          <a:noFill/>
        </p:spPr>
      </p:pic>
      <p:pic>
        <p:nvPicPr>
          <p:cNvPr id="9220" name="Picture 4" descr="D:\Папки пользователя\Desktop\день матери\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4469" y="1450427"/>
            <a:ext cx="2932386" cy="40149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261" y="354853"/>
            <a:ext cx="7886700" cy="13198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Пальчиковая гимнастика:</a:t>
            </a:r>
            <a:br>
              <a:rPr lang="ru-RU" sz="3200" dirty="0" smtClean="0"/>
            </a:br>
            <a:r>
              <a:rPr lang="ru-RU" sz="3200" dirty="0" smtClean="0"/>
              <a:t>«Маму я свою люблю»</a:t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 err="1" smtClean="0"/>
              <a:t>Тортик</a:t>
            </a:r>
            <a:r>
              <a:rPr lang="ru-RU" sz="3200" dirty="0" smtClean="0"/>
              <a:t> для мамы»</a:t>
            </a:r>
            <a:br>
              <a:rPr lang="ru-RU" sz="3200" dirty="0" smtClean="0"/>
            </a:br>
            <a:r>
              <a:rPr lang="ru-RU" sz="3200" dirty="0" smtClean="0"/>
              <a:t>«Мамины помощники»</a:t>
            </a:r>
            <a:endParaRPr lang="ru-RU" sz="3200" dirty="0"/>
          </a:p>
        </p:txBody>
      </p:sp>
      <p:pic>
        <p:nvPicPr>
          <p:cNvPr id="10242" name="Picture 2" descr="D:\Папки пользователя\Desktop\день матери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222" y="1839074"/>
            <a:ext cx="2782639" cy="3554859"/>
          </a:xfrm>
          <a:prstGeom prst="rect">
            <a:avLst/>
          </a:prstGeom>
          <a:noFill/>
        </p:spPr>
      </p:pic>
      <p:pic>
        <p:nvPicPr>
          <p:cNvPr id="10243" name="Picture 3" descr="D:\Папки пользователя\Desktop\день матери\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55638" y="1849348"/>
            <a:ext cx="3311597" cy="4818579"/>
          </a:xfrm>
          <a:prstGeom prst="rect">
            <a:avLst/>
          </a:prstGeom>
          <a:noFill/>
        </p:spPr>
      </p:pic>
      <p:pic>
        <p:nvPicPr>
          <p:cNvPr id="10244" name="Picture 4" descr="D:\Папки пользователя\Desktop\день матери\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15865" y="1849347"/>
            <a:ext cx="2763748" cy="373808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3989" y="1846173"/>
            <a:ext cx="7886700" cy="4351338"/>
          </a:xfrm>
        </p:spPr>
        <p:txBody>
          <a:bodyPr/>
          <a:lstStyle/>
          <a:p>
            <a:r>
              <a:rPr lang="ru-RU" b="1" i="1" u="sng" dirty="0" smtClean="0"/>
              <a:t>Тип проекта:</a:t>
            </a:r>
            <a:r>
              <a:rPr lang="ru-RU" dirty="0" smtClean="0"/>
              <a:t> краткосрочный, творческий.</a:t>
            </a:r>
          </a:p>
          <a:p>
            <a:r>
              <a:rPr lang="ru-RU" b="1" i="1" u="sng" dirty="0" smtClean="0"/>
              <a:t>Срок реализации: </a:t>
            </a:r>
            <a:r>
              <a:rPr lang="ru-RU" dirty="0" smtClean="0"/>
              <a:t>24.11 - 28.11.2025 г.</a:t>
            </a:r>
          </a:p>
          <a:p>
            <a:r>
              <a:rPr lang="ru-RU" b="1" i="1" u="sng" dirty="0" smtClean="0"/>
              <a:t>Участники проекта:</a:t>
            </a:r>
            <a:r>
              <a:rPr lang="ru-RU" b="1" i="1" dirty="0" smtClean="0"/>
              <a:t> </a:t>
            </a:r>
            <a:r>
              <a:rPr lang="ru-RU" dirty="0" smtClean="0"/>
              <a:t>воспитатели, дети первой младшей группы, родители воспитанников.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Папки пользователя\Desktop\день матери\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835" y="750014"/>
            <a:ext cx="3651875" cy="2969232"/>
          </a:xfrm>
          <a:prstGeom prst="rect">
            <a:avLst/>
          </a:prstGeom>
          <a:noFill/>
        </p:spPr>
      </p:pic>
      <p:pic>
        <p:nvPicPr>
          <p:cNvPr id="2051" name="Picture 3" descr="D:\Папки пользователя\Desktop\день матери\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3451" y="3720950"/>
            <a:ext cx="4032963" cy="2813413"/>
          </a:xfrm>
          <a:prstGeom prst="rect">
            <a:avLst/>
          </a:prstGeom>
          <a:noFill/>
        </p:spPr>
      </p:pic>
      <p:pic>
        <p:nvPicPr>
          <p:cNvPr id="2052" name="Picture 4" descr="D:\Папки пользователя\Desktop\день матери\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662" y="729464"/>
            <a:ext cx="3586180" cy="30000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1814" y="1792145"/>
            <a:ext cx="4913168" cy="1325563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anose="03010101010201010101" pitchFamily="66" charset="0"/>
              </a:rPr>
              <a:t>Спасибо за внимание!</a:t>
            </a:r>
            <a:endParaRPr lang="ru-RU" dirty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4107087" y="3228543"/>
            <a:ext cx="2749966" cy="308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8331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5908" y="746838"/>
            <a:ext cx="7886700" cy="4351338"/>
          </a:xfrm>
        </p:spPr>
        <p:txBody>
          <a:bodyPr>
            <a:normAutofit fontScale="92500" lnSpcReduction="10000"/>
          </a:bodyPr>
          <a:lstStyle/>
          <a:p>
            <a:r>
              <a:rPr lang="ru-RU" u="sng" dirty="0" smtClean="0"/>
              <a:t>Актуальность</a:t>
            </a:r>
            <a:r>
              <a:rPr lang="ru-RU" dirty="0" smtClean="0"/>
              <a:t>: По результатам бесед, опросов выяснилось, что речь детей плохо развита, не все дети могут даже повторить стихотворение за воспитателем, не имеют представление о роли мамы в их жизни, о ее занятиях дома и обязанностях на работе. У детей и родителей мало времени для общения. Дети ничего не знают о государственном празднике </a:t>
            </a:r>
            <a:r>
              <a:rPr lang="ru-RU" i="1" dirty="0" smtClean="0"/>
              <a:t>«День </a:t>
            </a:r>
            <a:r>
              <a:rPr lang="ru-RU" b="1" i="1" dirty="0" smtClean="0"/>
              <a:t>матери</a:t>
            </a:r>
            <a:r>
              <a:rPr lang="ru-RU" i="1" dirty="0" smtClean="0"/>
              <a:t>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ходе </a:t>
            </a:r>
            <a:r>
              <a:rPr lang="ru-RU" b="1" dirty="0" smtClean="0"/>
              <a:t>проекта</a:t>
            </a:r>
            <a:r>
              <a:rPr lang="ru-RU" dirty="0" smtClean="0"/>
              <a:t> планируется дать возможность детям и мамам пообщаться друг с другом не только в домашней обстановке, </a:t>
            </a:r>
            <a:r>
              <a:rPr lang="ru-RU" dirty="0" smtClean="0"/>
              <a:t>но и </a:t>
            </a:r>
            <a:r>
              <a:rPr lang="ru-RU" dirty="0" smtClean="0"/>
              <a:t>в детском саду, проявить взаимные чувства друг к другу.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90295" y="633822"/>
            <a:ext cx="7886700" cy="5489575"/>
          </a:xfrm>
        </p:spPr>
        <p:txBody>
          <a:bodyPr>
            <a:normAutofit fontScale="62500" lnSpcReduction="20000"/>
          </a:bodyPr>
          <a:lstStyle/>
          <a:p>
            <a:r>
              <a:rPr lang="ru-RU" b="1" i="1" u="sng" dirty="0" smtClean="0"/>
              <a:t>Цель</a:t>
            </a:r>
            <a:r>
              <a:rPr lang="ru-RU" b="1" i="1" dirty="0" smtClean="0"/>
              <a:t>:</a:t>
            </a:r>
            <a:r>
              <a:rPr lang="ru-RU" dirty="0" smtClean="0"/>
              <a:t> Развитие эмоциональной сферы ребенка, активизация его творческого потенциала.</a:t>
            </a:r>
          </a:p>
          <a:p>
            <a:r>
              <a:rPr lang="ru-RU" b="1" i="1" u="sng" dirty="0" smtClean="0"/>
              <a:t>Задачи</a:t>
            </a:r>
            <a:r>
              <a:rPr lang="ru-RU" b="1" i="1" dirty="0" smtClean="0"/>
              <a:t>:</a:t>
            </a:r>
            <a:endParaRPr lang="ru-RU" dirty="0" smtClean="0"/>
          </a:p>
          <a:p>
            <a:r>
              <a:rPr lang="ru-RU" dirty="0" smtClean="0"/>
              <a:t>Познакомить детей с праздником «День матери». Побуждать детей рассматривать иллюстрации, отвечать на вопросы воспитателя в ходе беседы.</a:t>
            </a:r>
          </a:p>
          <a:p>
            <a:r>
              <a:rPr lang="ru-RU" dirty="0" smtClean="0"/>
              <a:t>Способствовать воспитанию у детей доброго отношения и любви к своей маме, желание заботится о ней, радовать ее, защищать, помогать. Вызвать чувство гордости и радости за дела и поступки родного человека, чувство благодарности за заботу.</a:t>
            </a:r>
          </a:p>
          <a:p>
            <a:r>
              <a:rPr lang="ru-RU" dirty="0" smtClean="0"/>
              <a:t>Знакомство со стихотворными и прозаическими произведениями художественной литературы по </a:t>
            </a:r>
            <a:r>
              <a:rPr lang="ru-RU" u="sng" dirty="0" smtClean="0"/>
              <a:t>теме</a:t>
            </a:r>
            <a:r>
              <a:rPr lang="ru-RU" dirty="0" smtClean="0"/>
              <a:t>: «Мамочка – любимая». Приобщать детей к поэзии, развивать поэтический вкус.</a:t>
            </a:r>
          </a:p>
          <a:p>
            <a:r>
              <a:rPr lang="ru-RU" dirty="0" smtClean="0"/>
              <a:t>Побуждать слушать песенки из мультфильмов и песни в исполнении детей.</a:t>
            </a:r>
          </a:p>
          <a:p>
            <a:r>
              <a:rPr lang="ru-RU" dirty="0" smtClean="0"/>
              <a:t>Обогащать словарный и лексический запас детей; развивать память; способствовать формированию эмоционально окрашенной речи.</a:t>
            </a:r>
          </a:p>
          <a:p>
            <a:r>
              <a:rPr lang="ru-RU" dirty="0" smtClean="0"/>
              <a:t>Развивать умение выделять основные признаки </a:t>
            </a:r>
            <a:r>
              <a:rPr lang="ru-RU" u="sng" dirty="0" smtClean="0"/>
              <a:t>предметов</a:t>
            </a:r>
            <a:r>
              <a:rPr lang="ru-RU" dirty="0" smtClean="0"/>
              <a:t>: цвет, размер; находить предметы с заданными параметрами и группировать их в пары.</a:t>
            </a:r>
          </a:p>
          <a:p>
            <a:r>
              <a:rPr lang="ru-RU" dirty="0" smtClean="0"/>
              <a:t>Поддерживать у детей потребность в двигательной активности.</a:t>
            </a:r>
          </a:p>
          <a:p>
            <a:r>
              <a:rPr lang="ru-RU" dirty="0" smtClean="0"/>
              <a:t>Развивать мелкую моторику через пальчиковые игры и художественное творчество детей (аппликация, лепка).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8376" y="757113"/>
            <a:ext cx="7886700" cy="4698466"/>
          </a:xfrm>
        </p:spPr>
        <p:txBody>
          <a:bodyPr>
            <a:normAutofit fontScale="70000" lnSpcReduction="20000"/>
          </a:bodyPr>
          <a:lstStyle/>
          <a:p>
            <a:r>
              <a:rPr lang="ru-RU" b="1" i="1" u="sng" dirty="0" smtClean="0"/>
              <a:t>Предполагаемый результат</a:t>
            </a:r>
            <a:r>
              <a:rPr lang="ru-RU" b="1" i="1" dirty="0" smtClean="0"/>
              <a:t>:</a:t>
            </a:r>
            <a:endParaRPr lang="ru-RU" dirty="0" smtClean="0"/>
          </a:p>
          <a:p>
            <a:r>
              <a:rPr lang="ru-RU" dirty="0" smtClean="0"/>
              <a:t>На протяжении одной недели у всех участников проекта сохранялось радостное праздничное настроение, что способствовало созданию положительного эмоционального фона в группе, а это очень важно в адаптационный период. Проект дал большой толчок для развития детского творчества и воображения, повысился уровень связной речи. У детей развивается познавательный интерес и любознательность, повышается творческая активность, дети учатся открыто проявлять свои эмоции.</a:t>
            </a:r>
          </a:p>
          <a:p>
            <a:r>
              <a:rPr lang="ru-RU" dirty="0" smtClean="0"/>
              <a:t>Отношения детей и родителей становятся ближе, доверительнее.</a:t>
            </a:r>
          </a:p>
          <a:p>
            <a:r>
              <a:rPr lang="ru-RU" dirty="0" smtClean="0"/>
              <a:t>Дети учатся рассказывать о своей маме, выразительно читать и запоминать стихи, разучивать танцевальные движения и вместе с воспитателями петь песни.</a:t>
            </a:r>
          </a:p>
          <a:p>
            <a:r>
              <a:rPr lang="ru-RU" dirty="0" smtClean="0"/>
              <a:t>Создается трогательная, душевная атмосфера совместной деятельности детей и родителей в детском саду.</a:t>
            </a:r>
          </a:p>
          <a:p>
            <a:r>
              <a:rPr lang="ru-RU" b="1" i="1" u="sng" dirty="0" smtClean="0"/>
              <a:t>Итоговое мероприятие проекта:</a:t>
            </a:r>
            <a:r>
              <a:rPr lang="ru-RU" dirty="0" smtClean="0"/>
              <a:t> Досуг ко Дню Матери 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1983" y="378981"/>
            <a:ext cx="4250028" cy="729383"/>
          </a:xfrm>
        </p:spPr>
        <p:txBody>
          <a:bodyPr>
            <a:normAutofit fontScale="90000"/>
          </a:bodyPr>
          <a:lstStyle/>
          <a:p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Рассказ воспитателя о государственном празднике “День матери”.</a:t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маме. «Как я помогаю маме»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10000" b="90000" l="5556" r="98222">
                        <a14:backgroundMark x1="22556" y1="22308" x2="22556" y2="22308"/>
                        <a14:backgroundMark x1="27222" y1="25000" x2="27222" y2="25000"/>
                        <a14:backgroundMark x1="29778" y1="30385" x2="29778" y2="30385"/>
                        <a14:backgroundMark x1="34444" y1="25000" x2="34444" y2="25000"/>
                        <a14:backgroundMark x1="39556" y1="21538" x2="39556" y2="21538"/>
                        <a14:backgroundMark x1="44667" y1="20577" x2="44667" y2="20577"/>
                        <a14:backgroundMark x1="49333" y1="26923" x2="49333" y2="26923"/>
                        <a14:backgroundMark x1="50889" y1="31346" x2="50889" y2="31346"/>
                        <a14:backgroundMark x1="56556" y1="27692" x2="56556" y2="27692"/>
                        <a14:backgroundMark x1="60667" y1="32115" x2="60667" y2="32115"/>
                        <a14:backgroundMark x1="62667" y1="34808" x2="62667" y2="34808"/>
                        <a14:backgroundMark x1="67333" y1="30385" x2="67333" y2="30385"/>
                        <a14:backgroundMark x1="71444" y1="27692" x2="71444" y2="27692"/>
                        <a14:backgroundMark x1="76111" y1="28654" x2="76111" y2="28654"/>
                        <a14:backgroundMark x1="80222" y1="37500" x2="80222" y2="37500"/>
                        <a14:backgroundMark x1="83778" y1="38462" x2="83778" y2="38462"/>
                        <a14:backgroundMark x1="89444" y1="37500" x2="89444" y2="37500"/>
                        <a14:backgroundMark x1="93000" y1="46538" x2="93000" y2="46538"/>
                        <a14:backgroundMark x1="91556" y1="58846" x2="91556" y2="58846"/>
                        <a14:backgroundMark x1="85889" y1="62500" x2="85889" y2="62500"/>
                        <a14:backgroundMark x1="81778" y1="60769" x2="81778" y2="60769"/>
                        <a14:backgroundMark x1="78111" y1="69615" x2="78111" y2="69615"/>
                        <a14:backgroundMark x1="83222" y1="71346" x2="83222" y2="71346"/>
                        <a14:backgroundMark x1="73444" y1="72308" x2="73444" y2="72308"/>
                        <a14:backgroundMark x1="69889" y1="69615" x2="69889" y2="69615"/>
                        <a14:backgroundMark x1="66333" y1="69615" x2="66333" y2="69615"/>
                        <a14:backgroundMark x1="61667" y1="70577" x2="61667" y2="70577"/>
                        <a14:backgroundMark x1="59111" y1="75000" x2="59111" y2="75000"/>
                        <a14:backgroundMark x1="56000" y1="75000" x2="56000" y2="75000"/>
                        <a14:backgroundMark x1="51333" y1="74038" x2="51333" y2="74038"/>
                        <a14:backgroundMark x1="48333" y1="67885" x2="48333" y2="67885"/>
                        <a14:backgroundMark x1="43667" y1="67885" x2="43667" y2="67885"/>
                        <a14:backgroundMark x1="39000" y1="66923" x2="39000" y2="66923"/>
                        <a14:backgroundMark x1="35444" y1="65192" x2="35444" y2="65192"/>
                        <a14:backgroundMark x1="30333" y1="74038" x2="30333" y2="74038"/>
                        <a14:backgroundMark x1="27222" y1="71346" x2="27222" y2="71346"/>
                        <a14:backgroundMark x1="21556" y1="72308" x2="21556" y2="72308"/>
                        <a14:backgroundMark x1="16444" y1="71346" x2="16444" y2="71346"/>
                        <a14:backgroundMark x1="10222" y1="72308" x2="10222" y2="72308"/>
                        <a14:backgroundMark x1="9222" y1="65962" x2="9222" y2="65962"/>
                        <a14:backgroundMark x1="8111" y1="57115" x2="8111" y2="57115"/>
                        <a14:backgroundMark x1="9667" y1="46538" x2="9667" y2="46538"/>
                        <a14:backgroundMark x1="10778" y1="40192" x2="10778" y2="40192"/>
                        <a14:backgroundMark x1="10222" y1="33077" x2="10222" y2="33077"/>
                        <a14:backgroundMark x1="12778" y1="27692" x2="12778" y2="27692"/>
                        <a14:backgroundMark x1="15889" y1="25962" x2="15889" y2="25962"/>
                        <a14:backgroundMark x1="18444" y1="21538" x2="18444" y2="21538"/>
                      </a14:backgroundRemoval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278916" y="4990350"/>
            <a:ext cx="3504466" cy="2024802"/>
          </a:xfrm>
          <a:prstGeom prst="rect">
            <a:avLst/>
          </a:prstGeom>
          <a:ln>
            <a:noFill/>
          </a:ln>
        </p:spPr>
      </p:pic>
      <p:pic>
        <p:nvPicPr>
          <p:cNvPr id="1026" name="Picture 2" descr="D:\Папки пользователя\Desktop\день матери\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8224" y="1284270"/>
            <a:ext cx="3195263" cy="4099388"/>
          </a:xfrm>
          <a:prstGeom prst="rect">
            <a:avLst/>
          </a:prstGeom>
          <a:noFill/>
        </p:spPr>
      </p:pic>
      <p:pic>
        <p:nvPicPr>
          <p:cNvPr id="1027" name="Picture 3" descr="D:\Папки пользователя\Desktop\день матери\1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04344" y="1284268"/>
            <a:ext cx="2475216" cy="4089116"/>
          </a:xfrm>
          <a:prstGeom prst="rect">
            <a:avLst/>
          </a:prstGeom>
          <a:noFill/>
        </p:spPr>
      </p:pic>
      <p:pic>
        <p:nvPicPr>
          <p:cNvPr id="1028" name="Picture 4" descr="D:\Папки пользователя\Desktop\день матери\16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83948" y="1284268"/>
            <a:ext cx="2738812" cy="4078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51556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5360" y="724722"/>
            <a:ext cx="7886700" cy="2162317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Чтение произведений: </a:t>
            </a:r>
            <a:br>
              <a:rPr lang="ru-RU" sz="3200" dirty="0" smtClean="0"/>
            </a:br>
            <a:r>
              <a:rPr lang="ru-RU" sz="3200" dirty="0" smtClean="0"/>
              <a:t>Е.Благинина «Вот какая мама»</a:t>
            </a:r>
            <a:br>
              <a:rPr lang="ru-RU" sz="3200" dirty="0" smtClean="0"/>
            </a:br>
            <a:r>
              <a:rPr lang="ru-RU" sz="3200" dirty="0" smtClean="0"/>
              <a:t>Е.Благинина «Посидим в тишине»</a:t>
            </a:r>
            <a:br>
              <a:rPr lang="ru-RU" sz="3200" dirty="0" smtClean="0"/>
            </a:br>
            <a:r>
              <a:rPr lang="ru-RU" sz="3200" dirty="0" smtClean="0"/>
              <a:t>Я.Аким «Мама»</a:t>
            </a:r>
            <a:endParaRPr lang="ru-RU" sz="3200" dirty="0"/>
          </a:p>
        </p:txBody>
      </p:sp>
      <p:pic>
        <p:nvPicPr>
          <p:cNvPr id="3074" name="Picture 2" descr="D:\Папки пользователя\Desktop\день матери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2469" y="2837792"/>
            <a:ext cx="6632028" cy="3626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99790" y="331774"/>
            <a:ext cx="2684145" cy="569450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</a:rPr>
              <a:t>Д\И «Мама и детеныши»</a:t>
            </a:r>
            <a:endParaRPr lang="ru-RU" sz="1800" dirty="0"/>
          </a:p>
        </p:txBody>
      </p:sp>
      <p:pic>
        <p:nvPicPr>
          <p:cNvPr id="6" name="Рисунок 5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90880" y="8021955"/>
            <a:ext cx="2133600" cy="1600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367405" y="8025765"/>
            <a:ext cx="1215390" cy="16205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5508625" y="8006715"/>
            <a:ext cx="1150620" cy="1640205"/>
          </a:xfrm>
          <a:prstGeom prst="round2DiagRect">
            <a:avLst>
              <a:gd name="adj1" fmla="val 16667"/>
              <a:gd name="adj2" fmla="val 0"/>
            </a:avLst>
          </a:prstGeom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50" name="Picture 2" descr="D:\Папки пользователя\Desktop\день матери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4394" y="1531536"/>
            <a:ext cx="3349642" cy="3744243"/>
          </a:xfrm>
          <a:prstGeom prst="rect">
            <a:avLst/>
          </a:prstGeom>
          <a:noFill/>
        </p:spPr>
      </p:pic>
      <p:pic>
        <p:nvPicPr>
          <p:cNvPr id="2051" name="Picture 3" descr="D:\Папки пользователя\Desktop\день матери\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28104" y="1520576"/>
            <a:ext cx="2574745" cy="3801438"/>
          </a:xfrm>
          <a:prstGeom prst="rect">
            <a:avLst/>
          </a:prstGeom>
          <a:noFill/>
        </p:spPr>
      </p:pic>
      <p:pic>
        <p:nvPicPr>
          <p:cNvPr id="2052" name="Picture 4" descr="D:\Папки пользователя\Desktop\день матери\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4771" y="1510300"/>
            <a:ext cx="2884841" cy="38322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20382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8494" y="284019"/>
            <a:ext cx="3901787" cy="651164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Подвижная игра: «Курочка хохлатка»</a:t>
            </a:r>
            <a:br>
              <a:rPr lang="ru-RU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7737045" y="5408048"/>
            <a:ext cx="755313" cy="944141"/>
          </a:xfrm>
          <a:prstGeom prst="rect">
            <a:avLst/>
          </a:prstGeom>
        </p:spPr>
      </p:pic>
      <p:pic>
        <p:nvPicPr>
          <p:cNvPr id="1026" name="Picture 2" descr="D:\Папки пользователя\Desktop\день матери\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006" y="903888"/>
            <a:ext cx="4026172" cy="4540471"/>
          </a:xfrm>
          <a:prstGeom prst="rect">
            <a:avLst/>
          </a:prstGeom>
          <a:noFill/>
        </p:spPr>
      </p:pic>
      <p:pic>
        <p:nvPicPr>
          <p:cNvPr id="1027" name="Picture 3" descr="D:\Папки пользователя\Desktop\день матери\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1178" y="898870"/>
            <a:ext cx="3935002" cy="4535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42867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3458</TotalTime>
  <Words>150</Words>
  <Application>Microsoft Office PowerPoint</Application>
  <PresentationFormat>Экран (4:3)</PresentationFormat>
  <Paragraphs>38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   Проект ко дню Матери в первой младшей группе «Бемби» «Мамочка милая моя» </vt:lpstr>
      <vt:lpstr>Слайд 2</vt:lpstr>
      <vt:lpstr>Слайд 3</vt:lpstr>
      <vt:lpstr>Слайд 4</vt:lpstr>
      <vt:lpstr>Слайд 5</vt:lpstr>
      <vt:lpstr>Рассказ воспитателя о государственном празднике “День матери”. Беседа о маме. «Как я помогаю маме» </vt:lpstr>
      <vt:lpstr>Чтение произведений:  Е.Благинина «Вот какая мама» Е.Благинина «Посидим в тишине» Я.Аким «Мама»</vt:lpstr>
      <vt:lpstr>Д\И «Мама и детеныши»</vt:lpstr>
      <vt:lpstr>Подвижная игра: «Курочка хохлатка» </vt:lpstr>
      <vt:lpstr>Сюжетно – ролевая игра: «Семья» </vt:lpstr>
      <vt:lpstr>Просмотр мультфильма: «Мама для мамонтёнка»                «Умка»</vt:lpstr>
      <vt:lpstr>Рассматривание фотографий: «Наши мамы»  </vt:lpstr>
      <vt:lpstr>Лепка «Угощение для мамы» </vt:lpstr>
      <vt:lpstr> Аппликация «Открытка для мамочки»</vt:lpstr>
      <vt:lpstr>Поздравление мам</vt:lpstr>
      <vt:lpstr>Слайд 16</vt:lpstr>
      <vt:lpstr>Прослушивание песни:  «Мама будь всегда со мною рядом» «Солнечный круг» </vt:lpstr>
      <vt:lpstr>Словесная игра «Мамочка,какая…»</vt:lpstr>
      <vt:lpstr>Пальчиковая гимнастика: «Маму я свою люблю» «Тортик для мамы» «Мамины помощники»</vt:lpstr>
      <vt:lpstr>Слайд 20</vt:lpstr>
      <vt:lpstr>Спасибо за внимание!</vt:lpstr>
    </vt:vector>
  </TitlesOfParts>
  <Manager>Полшкова Виктория Валерьяновна</Manager>
  <Company>МАОУ ДО ЦРТДиЮ Каменского района Пензенской области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День матери</dc:title>
  <dc:subject>День матери</dc:subject>
  <dc:creator>Viktoriya Polshkova</dc:creator>
  <cp:keywords>день матери;Мама</cp:keywords>
  <cp:lastModifiedBy>Admin1</cp:lastModifiedBy>
  <cp:revision>120</cp:revision>
  <dcterms:created xsi:type="dcterms:W3CDTF">2019-11-09T07:48:15Z</dcterms:created>
  <dcterms:modified xsi:type="dcterms:W3CDTF">2025-11-26T14:04:53Z</dcterms:modified>
</cp:coreProperties>
</file>